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6eb2fd93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6eb2fd93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6eb2fd93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6eb2fd93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6eb2fd93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6eb2fd93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6eb2fd9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6eb2fd9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6eb2fd93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6eb2fd93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6eb2fd9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6eb2fd9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6eb2fd93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6eb2fd93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6eb2fd93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6eb2fd93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cea502f3182303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cea502f3182303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6eb2fd9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6eb2fd9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6eb2fd9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6eb2fd9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36eb2fd93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36eb2fd9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6eb2fd9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6eb2fd9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6eb2fd9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6eb2fd9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6eb2fd9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6eb2fd9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6eb2fd93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6eb2fd93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6eb2fd93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6eb2fd93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95308" y="4648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gwern.net/scaling-hypothesi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680">
                <a:solidFill>
                  <a:srgbClr val="38761D"/>
                </a:solidFill>
              </a:rPr>
              <a:t>A Unified, Scalable Framework for Neural Population Decoding</a:t>
            </a:r>
            <a:endParaRPr b="1" sz="3680">
              <a:solidFill>
                <a:srgbClr val="38761D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28100"/>
            <a:ext cx="8520600" cy="792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Azabou et al.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32">
                <a:solidFill>
                  <a:schemeClr val="dk1"/>
                </a:solidFill>
              </a:rPr>
              <a:t>Neurips 2023</a:t>
            </a:r>
            <a:endParaRPr sz="1732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32">
              <a:solidFill>
                <a:schemeClr val="dk1"/>
              </a:solidFill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470975" y="3594525"/>
            <a:ext cx="62319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3273700" y="3871638"/>
            <a:ext cx="4127400" cy="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Presented by: Alireza </a:t>
            </a:r>
            <a:r>
              <a:rPr lang="en-GB">
                <a:solidFill>
                  <a:schemeClr val="dk1"/>
                </a:solidFill>
              </a:rPr>
              <a:t>Ghalambor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746800" y="4140775"/>
            <a:ext cx="2463300" cy="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  February 19, 2025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03925" cy="11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13825" y="169275"/>
            <a:ext cx="8520600" cy="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8761D"/>
                </a:solidFill>
              </a:rPr>
              <a:t>Spike </a:t>
            </a:r>
            <a:r>
              <a:rPr b="1" lang="en-GB" sz="2000">
                <a:solidFill>
                  <a:srgbClr val="38761D"/>
                </a:solidFill>
              </a:rPr>
              <a:t>Tokenization</a:t>
            </a:r>
            <a:endParaRPr b="1" sz="1800">
              <a:solidFill>
                <a:srgbClr val="38761D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320850" y="4932275"/>
            <a:ext cx="17781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475"/>
            <a:ext cx="6552250" cy="38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-GB" sz="2000">
                <a:solidFill>
                  <a:srgbClr val="38761D"/>
                </a:solidFill>
              </a:rPr>
              <a:t>Spike Tokenization</a:t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/>
        </p:nvSpPr>
        <p:spPr>
          <a:xfrm>
            <a:off x="311700" y="4703625"/>
            <a:ext cx="1876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Azabou et al. (2023)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350" y="953625"/>
            <a:ext cx="6636425" cy="3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128550" y="1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587">
                <a:solidFill>
                  <a:srgbClr val="38761D"/>
                </a:solidFill>
              </a:rPr>
              <a:t>Context Window: Two Approaches</a:t>
            </a:r>
            <a:endParaRPr b="1" sz="3300">
              <a:solidFill>
                <a:srgbClr val="38761D"/>
              </a:solidFill>
            </a:endParaRPr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GB" sz="1087">
                <a:solidFill>
                  <a:schemeClr val="dk1"/>
                </a:solidFill>
              </a:rPr>
              <a:t>Context Window: Two Approaches</a:t>
            </a:r>
            <a:endParaRPr b="1"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Language Models (like GPT):</a:t>
            </a:r>
            <a:endParaRPr sz="1087">
              <a:solidFill>
                <a:schemeClr val="dk1"/>
              </a:solidFill>
            </a:endParaRPr>
          </a:p>
          <a:p>
            <a:pPr indent="-297656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○"/>
            </a:pPr>
            <a:r>
              <a:rPr lang="en-GB" sz="1087">
                <a:solidFill>
                  <a:schemeClr val="dk1"/>
                </a:solidFill>
              </a:rPr>
              <a:t>Fixed number of tokens (e.g., 4000 words)</a:t>
            </a:r>
            <a:endParaRPr sz="1087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POYO (Neural Data):</a:t>
            </a:r>
            <a:endParaRPr sz="1087">
              <a:solidFill>
                <a:schemeClr val="dk1"/>
              </a:solidFill>
            </a:endParaRPr>
          </a:p>
          <a:p>
            <a:pPr indent="-297656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○"/>
            </a:pPr>
            <a:r>
              <a:rPr lang="en-GB" sz="1087">
                <a:solidFill>
                  <a:schemeClr val="dk1"/>
                </a:solidFill>
              </a:rPr>
              <a:t>Fixed time window (1 second)</a:t>
            </a:r>
            <a:endParaRPr sz="1087">
              <a:solidFill>
                <a:schemeClr val="dk1"/>
              </a:solidFill>
            </a:endParaRPr>
          </a:p>
          <a:p>
            <a:pPr indent="-297656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○"/>
            </a:pPr>
            <a:r>
              <a:rPr lang="en-GB" sz="1087">
                <a:solidFill>
                  <a:schemeClr val="dk1"/>
                </a:solidFill>
              </a:rPr>
              <a:t>Number of spikes can vary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GB" sz="1087">
                <a:solidFill>
                  <a:schemeClr val="dk1"/>
                </a:solidFill>
              </a:rPr>
              <a:t>Why Time-Based for Neural Data?</a:t>
            </a:r>
            <a:endParaRPr b="1"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Neurons fire at different rates</a:t>
            </a:r>
            <a:endParaRPr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Some areas have 10 neurons, others 100+</a:t>
            </a:r>
            <a:endParaRPr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Time keeps analysis consistent across recordings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-GB" sz="1087">
                <a:solidFill>
                  <a:schemeClr val="dk1"/>
                </a:solidFill>
              </a:rPr>
              <a:t>Implementation</a:t>
            </a:r>
            <a:endParaRPr b="1"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Sliding windows: move by 500ms steps</a:t>
            </a:r>
            <a:endParaRPr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Overlap windows to maintain continuity</a:t>
            </a:r>
            <a:endParaRPr sz="1087">
              <a:solidFill>
                <a:schemeClr val="dk1"/>
              </a:solidFill>
            </a:endParaRPr>
          </a:p>
          <a:p>
            <a:pPr indent="-297656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8"/>
              <a:buChar char="●"/>
            </a:pPr>
            <a:r>
              <a:rPr lang="en-GB" sz="1087">
                <a:solidFill>
                  <a:schemeClr val="dk1"/>
                </a:solidFill>
              </a:rPr>
              <a:t>Average predictions where windows overlap</a:t>
            </a:r>
            <a:endParaRPr sz="108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914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POYO architecture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450" y="2355775"/>
            <a:ext cx="6411050" cy="278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0" y="923425"/>
            <a:ext cx="50982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Cross-Attention: Compresses spikes into small number of latent tokens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Self-Attention layers: Process tokens in latent space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Cross-Attention: Query latent-tokens for behavior at required timestamps 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GB" sz="1200">
                <a:solidFill>
                  <a:schemeClr val="dk2"/>
                </a:solidFill>
              </a:rPr>
              <a:t>Linear projection into R2: vx, vy</a:t>
            </a:r>
            <a:endParaRPr sz="12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150900" y="499275"/>
            <a:ext cx="47964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PerceiverIO based - Initial queries are fixed, and learned -- Latent Queries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Results on single session data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50" y="2067787"/>
            <a:ext cx="4783149" cy="27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575" y="2188625"/>
            <a:ext cx="3689402" cy="248483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366650" y="1277925"/>
            <a:ext cx="7382100" cy="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POYO beats other models when its trained on same amount of data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Results on multi-sessions data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00" y="1070900"/>
            <a:ext cx="6239325" cy="36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4125" y="1170125"/>
            <a:ext cx="2197476" cy="364914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 rot="5400000">
            <a:off x="67975" y="1832600"/>
            <a:ext cx="243900" cy="22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/>
        </p:nvSpPr>
        <p:spPr>
          <a:xfrm rot="10800000">
            <a:off x="92450" y="1490000"/>
            <a:ext cx="219300" cy="26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4" y="2250799"/>
            <a:ext cx="320450" cy="9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Scaling analysis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73" y="882925"/>
            <a:ext cx="5301499" cy="42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11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Mixing tasks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875" y="2066800"/>
            <a:ext cx="412125" cy="10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850" y="642225"/>
            <a:ext cx="2418296" cy="41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				      </a:t>
            </a:r>
            <a:r>
              <a:rPr b="1" lang="en-GB" sz="3300">
                <a:solidFill>
                  <a:srgbClr val="38761D"/>
                </a:solidFill>
              </a:rPr>
              <a:t>Thanks!</a:t>
            </a:r>
            <a:endParaRPr b="1" sz="33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						    </a:t>
            </a:r>
            <a:r>
              <a:rPr lang="en-GB" sz="2200">
                <a:solidFill>
                  <a:schemeClr val="dk1"/>
                </a:solidFill>
              </a:rPr>
              <a:t>Any Questions?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4450" cy="9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0"/>
          <p:cNvCxnSpPr/>
          <p:nvPr/>
        </p:nvCxnSpPr>
        <p:spPr>
          <a:xfrm>
            <a:off x="11550" y="4771500"/>
            <a:ext cx="91188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0"/>
          <p:cNvSpPr txBox="1"/>
          <p:nvPr/>
        </p:nvSpPr>
        <p:spPr>
          <a:xfrm>
            <a:off x="0" y="4746900"/>
            <a:ext cx="7980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Slides 3-4 adapted from: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Mineault, Patrick. (2025). Foundational models for neuroscience. MAIN Conference, Montreal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320">
                <a:solidFill>
                  <a:srgbClr val="38761D"/>
                </a:solidFill>
              </a:rPr>
              <a:t>Foundational </a:t>
            </a:r>
            <a:endParaRPr b="1" sz="3320">
              <a:solidFill>
                <a:srgbClr val="38761D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320">
                <a:solidFill>
                  <a:srgbClr val="38761D"/>
                </a:solidFill>
              </a:rPr>
              <a:t>models</a:t>
            </a:r>
            <a:endParaRPr b="1" sz="332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100" y="0"/>
            <a:ext cx="66446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326" y="0"/>
            <a:ext cx="4177674" cy="22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325" y="2158875"/>
            <a:ext cx="4177674" cy="29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0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Defining features of foundation models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Trained with unsupervised/self-supervised pre-training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Fined-tuned on downstream tasks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Trained on vast amounts of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Uses extensive computing power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Contains billions of parameters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May develop emergent capabilities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61400" y="436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>
                <a:solidFill>
                  <a:srgbClr val="38761D"/>
                </a:solidFill>
              </a:rPr>
              <a:t>Latent Factor Analysis via Dynamical Systems (LFADS)</a:t>
            </a:r>
            <a:endParaRPr b="1" sz="2420">
              <a:solidFill>
                <a:srgbClr val="38761D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65">
                <a:solidFill>
                  <a:schemeClr val="dk1"/>
                </a:solidFill>
              </a:rPr>
              <a:t> </a:t>
            </a:r>
            <a:endParaRPr sz="26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665">
                <a:solidFill>
                  <a:schemeClr val="dk1"/>
                </a:solidFill>
              </a:rPr>
              <a:t> </a:t>
            </a:r>
            <a:r>
              <a:rPr lang="en-GB" sz="2665">
                <a:solidFill>
                  <a:schemeClr val="dk1"/>
                </a:solidFill>
              </a:rPr>
              <a:t>Not good at </a:t>
            </a:r>
            <a:r>
              <a:rPr lang="en-GB" sz="2665">
                <a:solidFill>
                  <a:schemeClr val="dk1"/>
                </a:solidFill>
              </a:rPr>
              <a:t>transferring</a:t>
            </a:r>
            <a:r>
              <a:rPr lang="en-GB" sz="2665">
                <a:solidFill>
                  <a:schemeClr val="dk1"/>
                </a:solidFill>
              </a:rPr>
              <a:t> the knowledge between sessions !</a:t>
            </a:r>
            <a:endParaRPr sz="266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Pandarinath et al. (2018)</a:t>
            </a:r>
            <a:endParaRPr sz="15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82375"/>
            <a:ext cx="8390824" cy="20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The bitter lesson !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75" y="581500"/>
            <a:ext cx="500122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311700" y="1359525"/>
            <a:ext cx="2822400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</a:rPr>
              <a:t>The problem might be the lack of scale in data and compute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4142775" y="3855575"/>
            <a:ext cx="1370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Image </a:t>
            </a:r>
            <a:r>
              <a:rPr lang="en-GB" sz="700"/>
              <a:t>from</a:t>
            </a:r>
            <a:r>
              <a:rPr lang="en-GB"/>
              <a:t>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Gwern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54600" y="27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Incorporating the bitter lesson !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911675"/>
            <a:ext cx="7877699" cy="376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54600" y="4826225"/>
            <a:ext cx="1933200" cy="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Azabou et al. (2023)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0CB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2045425" y="1134175"/>
            <a:ext cx="62187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300">
                <a:solidFill>
                  <a:schemeClr val="dk1"/>
                </a:solidFill>
              </a:rPr>
              <a:t>POYO</a:t>
            </a:r>
            <a:r>
              <a:rPr lang="en-GB" sz="2300">
                <a:solidFill>
                  <a:schemeClr val="dk1"/>
                </a:solidFill>
              </a:rPr>
              <a:t> = </a:t>
            </a:r>
            <a:r>
              <a:rPr b="1" lang="en-GB" sz="2300">
                <a:solidFill>
                  <a:schemeClr val="dk1"/>
                </a:solidFill>
              </a:rPr>
              <a:t>P</a:t>
            </a:r>
            <a:r>
              <a:rPr lang="en-GB" sz="2300">
                <a:solidFill>
                  <a:schemeClr val="dk1"/>
                </a:solidFill>
              </a:rPr>
              <a:t>retrain </a:t>
            </a:r>
            <a:r>
              <a:rPr b="1" lang="en-GB" sz="2300">
                <a:solidFill>
                  <a:schemeClr val="dk1"/>
                </a:solidFill>
              </a:rPr>
              <a:t>O</a:t>
            </a:r>
            <a:r>
              <a:rPr lang="en-GB" sz="2300">
                <a:solidFill>
                  <a:schemeClr val="dk1"/>
                </a:solidFill>
              </a:rPr>
              <a:t>n man</a:t>
            </a:r>
            <a:r>
              <a:rPr b="1" lang="en-GB" sz="2300">
                <a:solidFill>
                  <a:schemeClr val="dk1"/>
                </a:solidFill>
              </a:rPr>
              <a:t>Y</a:t>
            </a:r>
            <a:r>
              <a:rPr lang="en-GB" sz="2300">
                <a:solidFill>
                  <a:schemeClr val="dk1"/>
                </a:solidFill>
              </a:rPr>
              <a:t> neur</a:t>
            </a:r>
            <a:r>
              <a:rPr b="1" lang="en-GB" sz="2300">
                <a:solidFill>
                  <a:schemeClr val="dk1"/>
                </a:solidFill>
              </a:rPr>
              <a:t>O</a:t>
            </a:r>
            <a:r>
              <a:rPr lang="en-GB" sz="2300">
                <a:solidFill>
                  <a:schemeClr val="dk1"/>
                </a:solidFill>
              </a:rPr>
              <a:t>ns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300" y="2035900"/>
            <a:ext cx="1645500" cy="16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8761D"/>
                </a:solidFill>
              </a:rPr>
              <a:t>Unit embedding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600" y="1158275"/>
            <a:ext cx="6748800" cy="38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